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3" r:id="rId15"/>
    <p:sldId id="274" r:id="rId16"/>
    <p:sldId id="275" r:id="rId17"/>
    <p:sldId id="270" r:id="rId18"/>
    <p:sldId id="271" r:id="rId19"/>
    <p:sldId id="272" r:id="rId20"/>
    <p:sldId id="276" r:id="rId21"/>
    <p:sldId id="277" r:id="rId22"/>
    <p:sldId id="278" r:id="rId23"/>
    <p:sldId id="282" r:id="rId24"/>
    <p:sldId id="279" r:id="rId25"/>
    <p:sldId id="283" r:id="rId26"/>
    <p:sldId id="284" r:id="rId27"/>
    <p:sldId id="285" r:id="rId28"/>
    <p:sldId id="286" r:id="rId29"/>
    <p:sldId id="287" r:id="rId30"/>
    <p:sldId id="288" r:id="rId31"/>
    <p:sldId id="289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0.png>
</file>

<file path=ppt/media/image46.png>
</file>

<file path=ppt/media/image47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355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076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060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5144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764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13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254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43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398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291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009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DA493-594A-4C7F-9A85-C8814D88FC8B}" type="datetimeFigureOut">
              <a:rPr lang="ko-KR" altLang="en-US" smtClean="0"/>
              <a:t>2025-06-11(Wed)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FE4BC-42FD-4B10-B509-65AA10C99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64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490" y="0"/>
            <a:ext cx="4857808" cy="6863447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4355869" y="3956858"/>
            <a:ext cx="3674226" cy="26850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ㅣ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563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4. </a:t>
            </a:r>
            <a:r>
              <a:rPr lang="ko-KR" altLang="en-US" sz="2000" b="1" dirty="0" smtClean="0"/>
              <a:t>지속 연결 프로토콜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초기 </a:t>
            </a:r>
            <a:r>
              <a:rPr lang="en-US" altLang="ko-KR" dirty="0" smtClean="0"/>
              <a:t>HTTP(1.0 </a:t>
            </a:r>
            <a:r>
              <a:rPr lang="ko-KR" altLang="en-US" dirty="0" smtClean="0"/>
              <a:t>이하</a:t>
            </a:r>
            <a:r>
              <a:rPr lang="en-US" altLang="ko-KR" dirty="0" smtClean="0"/>
              <a:t>)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3-way handshake</a:t>
            </a:r>
            <a:r>
              <a:rPr lang="ko-KR" altLang="en-US" dirty="0" smtClean="0"/>
              <a:t>를 통해 </a:t>
            </a:r>
            <a:r>
              <a:rPr lang="en-US" altLang="ko-KR" dirty="0" smtClean="0"/>
              <a:t>TCP </a:t>
            </a:r>
            <a:r>
              <a:rPr lang="ko-KR" altLang="en-US" dirty="0" smtClean="0"/>
              <a:t>연결 수립 후 응답 수신 시 연결 종료하는 방식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1.1 </a:t>
            </a:r>
            <a:r>
              <a:rPr lang="ko-KR" altLang="en-US" dirty="0" smtClean="0"/>
              <a:t>버전 이상에서는 하나의 </a:t>
            </a:r>
            <a:r>
              <a:rPr lang="en-US" altLang="ko-KR" dirty="0" smtClean="0"/>
              <a:t>TCP </a:t>
            </a:r>
            <a:r>
              <a:rPr lang="ko-KR" altLang="en-US" dirty="0" smtClean="0"/>
              <a:t>연결 상에서 여러 요청</a:t>
            </a:r>
            <a:r>
              <a:rPr lang="en-US" altLang="ko-KR" dirty="0" smtClean="0"/>
              <a:t>-</a:t>
            </a:r>
            <a:r>
              <a:rPr lang="ko-KR" altLang="en-US" dirty="0" smtClean="0"/>
              <a:t>응답을 주고받는 </a:t>
            </a:r>
            <a:r>
              <a:rPr lang="ko-KR" altLang="en-US" dirty="0" err="1" smtClean="0"/>
              <a:t>킵얼라이브</a:t>
            </a:r>
            <a:r>
              <a:rPr lang="ko-KR" altLang="en-US" dirty="0" smtClean="0"/>
              <a:t> 기술 사용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712" y="2323223"/>
            <a:ext cx="7736063" cy="428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07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HTTP </a:t>
            </a:r>
            <a:r>
              <a:rPr lang="ko-KR" altLang="en-US" sz="2000" b="1" dirty="0" smtClean="0"/>
              <a:t>메시지 구조</a:t>
            </a:r>
            <a:endParaRPr lang="en-US" altLang="ko-KR" sz="2000" b="1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433" y="631137"/>
            <a:ext cx="4585843" cy="14361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1" y="2313669"/>
            <a:ext cx="8343900" cy="427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891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HTTP </a:t>
            </a:r>
            <a:r>
              <a:rPr lang="ko-KR" altLang="en-US" sz="2000" b="1" dirty="0" smtClean="0"/>
              <a:t>메서드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791" y="1822341"/>
            <a:ext cx="9358876" cy="4375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35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GET </a:t>
            </a:r>
            <a:r>
              <a:rPr lang="ko-KR" altLang="en-US" sz="2000" b="1" dirty="0" smtClean="0"/>
              <a:t>메서드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자원 조회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2458575"/>
            <a:ext cx="5297701" cy="107084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836" y="2458575"/>
            <a:ext cx="6203531" cy="330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06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POST </a:t>
            </a:r>
            <a:r>
              <a:rPr lang="ko-KR" altLang="en-US" sz="2000" b="1" dirty="0" smtClean="0"/>
              <a:t>메서드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다양한 특정 작업 요청 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주로 새로운 자원을 서버에 </a:t>
            </a:r>
            <a:r>
              <a:rPr lang="ko-KR" altLang="en-US" b="1" dirty="0" smtClean="0"/>
              <a:t>생성</a:t>
            </a:r>
            <a:r>
              <a:rPr lang="ko-KR" altLang="en-US" dirty="0" smtClean="0"/>
              <a:t>하고자 할 때 사용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2194075"/>
            <a:ext cx="5365179" cy="19016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314" y="2194075"/>
            <a:ext cx="6120841" cy="256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2655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PUT/PATCH </a:t>
            </a:r>
            <a:r>
              <a:rPr lang="ko-KR" altLang="en-US" sz="2000" b="1" dirty="0" smtClean="0"/>
              <a:t>메서드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덮어쓰기</a:t>
            </a:r>
            <a:r>
              <a:rPr lang="en-US" altLang="ko-KR" dirty="0" smtClean="0"/>
              <a:t>/</a:t>
            </a:r>
            <a:r>
              <a:rPr lang="ko-KR" altLang="en-US" dirty="0" smtClean="0"/>
              <a:t>부분 수정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1982079"/>
            <a:ext cx="5337290" cy="157075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35" y="3613575"/>
            <a:ext cx="5337290" cy="153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581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DELETE </a:t>
            </a:r>
            <a:r>
              <a:rPr lang="ko-KR" altLang="en-US" sz="2000" b="1" dirty="0" smtClean="0"/>
              <a:t>메서드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자원 삭제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2117383"/>
            <a:ext cx="5363281" cy="54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672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HTTP </a:t>
            </a:r>
            <a:r>
              <a:rPr lang="ko-KR" altLang="en-US" sz="2000" b="1" dirty="0" smtClean="0"/>
              <a:t>상태 코드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요청의 결과를 나타내는 </a:t>
            </a:r>
            <a:r>
              <a:rPr lang="en-US" altLang="ko-KR" dirty="0" smtClean="0"/>
              <a:t>3</a:t>
            </a:r>
            <a:r>
              <a:rPr lang="ko-KR" altLang="en-US" dirty="0" smtClean="0"/>
              <a:t>자리 정수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3029829"/>
            <a:ext cx="3624143" cy="1827921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5124450" y="1373411"/>
            <a:ext cx="6038851" cy="5140756"/>
            <a:chOff x="5400675" y="936457"/>
            <a:chExt cx="6038851" cy="514075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00675" y="936457"/>
              <a:ext cx="6038850" cy="1413999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4"/>
            <a:srcRect t="14168"/>
            <a:stretch/>
          </p:blipFill>
          <p:spPr>
            <a:xfrm>
              <a:off x="5400675" y="2350456"/>
              <a:ext cx="6038850" cy="168688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00676" y="4018729"/>
              <a:ext cx="6038850" cy="1485235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00676" y="5503964"/>
              <a:ext cx="6038850" cy="573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0914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HTTP </a:t>
            </a:r>
            <a:r>
              <a:rPr lang="ko-KR" altLang="en-US" sz="2000" b="1" dirty="0" smtClean="0"/>
              <a:t>주요 헤더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r>
              <a:rPr lang="ko-KR" altLang="en-US" sz="2000" b="1" dirty="0" smtClean="0"/>
              <a:t>요청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Host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smtClean="0"/>
              <a:t>User-Agent</a:t>
            </a:r>
          </a:p>
          <a:p>
            <a:pPr marL="342900" indent="-342900">
              <a:buAutoNum type="arabicPeriod"/>
            </a:pPr>
            <a:r>
              <a:rPr lang="en-US" altLang="ko-KR" dirty="0" err="1" smtClean="0"/>
              <a:t>Referer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r>
              <a:rPr lang="ko-KR" altLang="en-US" sz="2000" b="1" dirty="0" smtClean="0"/>
              <a:t>응답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Server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Allow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Location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ko-KR" altLang="en-US" sz="2000" b="1" dirty="0" smtClean="0"/>
              <a:t>전부</a:t>
            </a:r>
            <a:endParaRPr lang="en-US" altLang="ko-KR" sz="2000" b="1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Date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Content-Length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Content-Type, Content-Language, Content-Encoding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Connection</a:t>
            </a:r>
          </a:p>
        </p:txBody>
      </p:sp>
    </p:spTree>
    <p:extLst>
      <p:ext uri="{BB962C8B-B14F-4D97-AF65-F5344CB8AC3E}">
        <p14:creationId xmlns:p14="http://schemas.microsoft.com/office/powerpoint/2010/main" val="2422109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응용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쿠키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Stateless</a:t>
            </a:r>
            <a:r>
              <a:rPr lang="ko-KR" altLang="en-US" dirty="0" smtClean="0"/>
              <a:t>한 특성을 보완하기 위해 사용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서버에서 생성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클라이언트에 저장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&lt;</a:t>
            </a:r>
            <a:r>
              <a:rPr lang="ko-KR" altLang="en-US" dirty="0" smtClean="0"/>
              <a:t>이름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값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쌍 형태의 데이터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675" y="1050951"/>
            <a:ext cx="5867476" cy="184816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35" y="3463550"/>
            <a:ext cx="5163643" cy="17561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9675" y="3463550"/>
            <a:ext cx="6217649" cy="98838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9675" y="4451936"/>
            <a:ext cx="6217649" cy="72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156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4" y="1174984"/>
            <a:ext cx="1148818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DNS</a:t>
            </a:r>
            <a:r>
              <a:rPr lang="ko-KR" altLang="en-US" sz="2000" b="1" dirty="0" smtClean="0"/>
              <a:t>와 </a:t>
            </a:r>
            <a:r>
              <a:rPr lang="en-US" altLang="ko-KR" sz="2000" b="1" dirty="0" smtClean="0"/>
              <a:t>URI/URL</a:t>
            </a:r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도메인 네임</a:t>
            </a:r>
            <a:r>
              <a:rPr lang="en-US" altLang="ko-KR" dirty="0" smtClean="0"/>
              <a:t>: </a:t>
            </a:r>
            <a:r>
              <a:rPr lang="ko-KR" altLang="en-US" dirty="0" smtClean="0"/>
              <a:t>문자열 형태의 호스트 특정 정보</a:t>
            </a:r>
            <a:r>
              <a:rPr lang="en-US" altLang="ko-KR" dirty="0" smtClean="0"/>
              <a:t>, IP</a:t>
            </a:r>
            <a:r>
              <a:rPr lang="ko-KR" altLang="en-US" dirty="0" smtClean="0"/>
              <a:t>주소와 대응됨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en-US" altLang="ko-KR" dirty="0" smtClean="0"/>
              <a:t>ex</a:t>
            </a:r>
            <a:r>
              <a:rPr lang="en-US" altLang="ko-KR" dirty="0" smtClean="0">
                <a:sym typeface="Wingdings" panose="05000000000000000000" pitchFamily="2" charset="2"/>
              </a:rPr>
              <a:t>) </a:t>
            </a:r>
            <a:r>
              <a:rPr lang="en-US" altLang="ko-KR" dirty="0" smtClean="0">
                <a:sym typeface="Wingdings" panose="05000000000000000000" pitchFamily="2" charset="2"/>
                <a:hlinkClick r:id="rId2"/>
              </a:rPr>
              <a:t>www.google.com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sym typeface="Wingdings" panose="05000000000000000000" pitchFamily="2" charset="2"/>
              </a:rPr>
              <a:t>도메인 네임과 그에 대응하는 </a:t>
            </a:r>
            <a:r>
              <a:rPr lang="en-US" altLang="ko-KR" dirty="0" smtClean="0">
                <a:sym typeface="Wingdings" panose="05000000000000000000" pitchFamily="2" charset="2"/>
              </a:rPr>
              <a:t>IP </a:t>
            </a:r>
            <a:r>
              <a:rPr lang="ko-KR" altLang="en-US" dirty="0" smtClean="0">
                <a:sym typeface="Wingdings" panose="05000000000000000000" pitchFamily="2" charset="2"/>
              </a:rPr>
              <a:t>주소는 </a:t>
            </a:r>
            <a:r>
              <a:rPr lang="ko-KR" altLang="en-US" b="1" dirty="0" smtClean="0">
                <a:sym typeface="Wingdings" panose="05000000000000000000" pitchFamily="2" charset="2"/>
              </a:rPr>
              <a:t>네임 서버</a:t>
            </a:r>
            <a:r>
              <a:rPr lang="en-US" altLang="ko-KR" b="1" dirty="0" smtClean="0">
                <a:sym typeface="Wingdings" panose="05000000000000000000" pitchFamily="2" charset="2"/>
              </a:rPr>
              <a:t>(DNS </a:t>
            </a:r>
            <a:r>
              <a:rPr lang="ko-KR" altLang="en-US" b="1" dirty="0" smtClean="0">
                <a:sym typeface="Wingdings" panose="05000000000000000000" pitchFamily="2" charset="2"/>
              </a:rPr>
              <a:t>서버</a:t>
            </a:r>
            <a:r>
              <a:rPr lang="en-US" altLang="ko-KR" b="1" dirty="0" smtClean="0">
                <a:sym typeface="Wingdings" panose="05000000000000000000" pitchFamily="2" charset="2"/>
              </a:rPr>
              <a:t>)</a:t>
            </a:r>
            <a:r>
              <a:rPr lang="ko-KR" altLang="en-US" dirty="0" smtClean="0">
                <a:sym typeface="Wingdings" panose="05000000000000000000" pitchFamily="2" charset="2"/>
              </a:rPr>
              <a:t>에서 관리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660" y="2863995"/>
            <a:ext cx="9319051" cy="445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3173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응용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캐시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개인 전용 캐시</a:t>
            </a:r>
            <a:r>
              <a:rPr lang="en-US" altLang="ko-KR" dirty="0" smtClean="0"/>
              <a:t>(private cache): </a:t>
            </a:r>
            <a:r>
              <a:rPr lang="ko-KR" altLang="en-US" dirty="0" smtClean="0"/>
              <a:t>클라이언트에 저장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공용 캐시</a:t>
            </a:r>
            <a:r>
              <a:rPr lang="en-US" altLang="ko-KR" dirty="0" smtClean="0"/>
              <a:t>(public cache): </a:t>
            </a:r>
            <a:r>
              <a:rPr lang="ko-KR" altLang="en-US" dirty="0" smtClean="0"/>
              <a:t>클라이언트와 서버 사이 중간 서버에 저장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528" y="2259078"/>
            <a:ext cx="9239401" cy="203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9135" y="4353015"/>
            <a:ext cx="114881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캐시 신선도</a:t>
            </a:r>
            <a:r>
              <a:rPr lang="en-US" altLang="ko-KR" dirty="0" smtClean="0"/>
              <a:t>: </a:t>
            </a:r>
            <a:r>
              <a:rPr lang="ko-KR" altLang="en-US" dirty="0" smtClean="0"/>
              <a:t>캐시 데이터가 서버의 데이터와 얼마나 </a:t>
            </a:r>
            <a:r>
              <a:rPr lang="ko-KR" altLang="en-US" dirty="0" err="1" smtClean="0"/>
              <a:t>유사한지</a:t>
            </a:r>
            <a:r>
              <a:rPr lang="ko-KR" altLang="en-US" dirty="0"/>
              <a:t> </a:t>
            </a:r>
            <a:r>
              <a:rPr lang="ko-KR" altLang="en-US" dirty="0" smtClean="0"/>
              <a:t>정도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캐시의 유효기간이 만료되면 서버에 원본 자원 변경 여부를 확인하여 캐시 신선도 유지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-&gt; </a:t>
            </a:r>
            <a:r>
              <a:rPr lang="ko-KR" altLang="en-US" dirty="0" smtClean="0"/>
              <a:t>변경된 경우 </a:t>
            </a:r>
            <a:r>
              <a:rPr lang="en-US" altLang="ko-KR" dirty="0" smtClean="0"/>
              <a:t>200</a:t>
            </a:r>
            <a:r>
              <a:rPr lang="ko-KR" altLang="en-US" dirty="0" smtClean="0"/>
              <a:t>과 함께 데이터</a:t>
            </a:r>
            <a:r>
              <a:rPr lang="en-US" altLang="ko-KR" dirty="0" smtClean="0"/>
              <a:t> </a:t>
            </a:r>
            <a:r>
              <a:rPr lang="ko-KR" altLang="en-US" dirty="0" smtClean="0"/>
              <a:t>반환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-&gt; </a:t>
            </a:r>
            <a:r>
              <a:rPr lang="ko-KR" altLang="en-US" dirty="0" smtClean="0"/>
              <a:t>변경되지 않은 경우 </a:t>
            </a:r>
            <a:r>
              <a:rPr lang="en-US" altLang="ko-KR" dirty="0" smtClean="0"/>
              <a:t>304(Not Modified) </a:t>
            </a:r>
            <a:r>
              <a:rPr lang="ko-KR" altLang="en-US" dirty="0" smtClean="0"/>
              <a:t>반환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-&gt; </a:t>
            </a:r>
            <a:r>
              <a:rPr lang="ko-KR" altLang="en-US" dirty="0" smtClean="0"/>
              <a:t>삭제된 경우 </a:t>
            </a:r>
            <a:r>
              <a:rPr lang="en-US" altLang="ko-KR" dirty="0" smtClean="0"/>
              <a:t>404 </a:t>
            </a:r>
            <a:r>
              <a:rPr lang="ko-KR" altLang="en-US" dirty="0" smtClean="0"/>
              <a:t>반환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3593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응용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콘텐츠 협상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같은 </a:t>
            </a:r>
            <a:r>
              <a:rPr lang="en-US" altLang="ko-KR" dirty="0" smtClean="0"/>
              <a:t>URI</a:t>
            </a:r>
            <a:r>
              <a:rPr lang="ko-KR" altLang="en-US" dirty="0" smtClean="0"/>
              <a:t>에 대해 다른 자원의 표현을 구분하기 위해 클라이언트가 가장 적합한 자원의 표현을 제공하는 기술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162" y="2536077"/>
            <a:ext cx="9358876" cy="372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2110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응용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SSL/TLS</a:t>
            </a:r>
            <a:r>
              <a:rPr lang="ko-KR" altLang="en-US" sz="2000" b="1" dirty="0" smtClean="0"/>
              <a:t>와 </a:t>
            </a:r>
            <a:r>
              <a:rPr lang="en-US" altLang="ko-KR" sz="2000" b="1" dirty="0" smtClean="0"/>
              <a:t>HTTPS</a:t>
            </a:r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HTTPS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HTTP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SSL </a:t>
            </a:r>
            <a:r>
              <a:rPr lang="ko-KR" altLang="en-US" dirty="0" smtClean="0"/>
              <a:t>혹은 </a:t>
            </a:r>
            <a:r>
              <a:rPr lang="en-US" altLang="ko-KR" dirty="0" smtClean="0"/>
              <a:t>TLS</a:t>
            </a:r>
            <a:r>
              <a:rPr lang="ko-KR" altLang="en-US" dirty="0" smtClean="0"/>
              <a:t>라는 프로토콜이 추가된 것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오늘날 </a:t>
            </a:r>
            <a:r>
              <a:rPr lang="en-US" altLang="ko-KR" dirty="0" smtClean="0"/>
              <a:t>TLS 1.2/1.3 </a:t>
            </a:r>
            <a:r>
              <a:rPr lang="ko-KR" altLang="en-US" dirty="0" smtClean="0"/>
              <a:t>버전이 주로 사용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988" y="2582414"/>
            <a:ext cx="2622444" cy="30366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8288" y="3036540"/>
            <a:ext cx="4276088" cy="364534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7079" y="2577108"/>
            <a:ext cx="1752300" cy="30896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4687" y="2577108"/>
            <a:ext cx="1553175" cy="308967"/>
          </a:xfrm>
          <a:prstGeom prst="rect">
            <a:avLst/>
          </a:prstGeom>
        </p:spPr>
      </p:pic>
      <p:cxnSp>
        <p:nvCxnSpPr>
          <p:cNvPr id="8" name="직선 화살표 연결선 7"/>
          <p:cNvCxnSpPr>
            <a:stCxn id="2" idx="3"/>
          </p:cNvCxnSpPr>
          <p:nvPr/>
        </p:nvCxnSpPr>
        <p:spPr>
          <a:xfrm flipV="1">
            <a:off x="3050432" y="2731591"/>
            <a:ext cx="2166647" cy="2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>
            <a:off x="6969379" y="2731591"/>
            <a:ext cx="2455308" cy="20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895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응용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SSL/TLS</a:t>
            </a:r>
            <a:r>
              <a:rPr lang="ko-KR" altLang="en-US" sz="2000" b="1" dirty="0" smtClean="0"/>
              <a:t>와 </a:t>
            </a:r>
            <a:r>
              <a:rPr lang="en-US" altLang="ko-KR" sz="2000" b="1" dirty="0" smtClean="0"/>
              <a:t>HTTPS</a:t>
            </a:r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HTTPS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HTTP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SSL </a:t>
            </a:r>
            <a:r>
              <a:rPr lang="ko-KR" altLang="en-US" dirty="0" smtClean="0"/>
              <a:t>혹은 </a:t>
            </a:r>
            <a:r>
              <a:rPr lang="en-US" altLang="ko-KR" dirty="0" smtClean="0"/>
              <a:t>TLS</a:t>
            </a:r>
            <a:r>
              <a:rPr lang="ko-KR" altLang="en-US" dirty="0" smtClean="0"/>
              <a:t>라는 프로토콜이 추가된 것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오늘날 </a:t>
            </a:r>
            <a:r>
              <a:rPr lang="en-US" altLang="ko-KR" dirty="0" smtClean="0"/>
              <a:t>TLS 1.2/1.3 </a:t>
            </a:r>
            <a:r>
              <a:rPr lang="ko-KR" altLang="en-US" dirty="0" smtClean="0"/>
              <a:t>버전이 주로 사용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8731" y="2632009"/>
            <a:ext cx="4768593" cy="323345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747" y="2947750"/>
            <a:ext cx="5595073" cy="30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517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오리진 서버와 중간 서버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포워드 프록시와 </a:t>
            </a:r>
            <a:r>
              <a:rPr lang="ko-KR" altLang="en-US" sz="2000" b="1" dirty="0" err="1" smtClean="0"/>
              <a:t>리버스</a:t>
            </a:r>
            <a:r>
              <a:rPr lang="ko-KR" altLang="en-US" sz="2000" b="1" dirty="0" smtClean="0"/>
              <a:t> 프록시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오리진 서버</a:t>
            </a:r>
            <a:r>
              <a:rPr lang="en-US" altLang="ko-KR" dirty="0" smtClean="0"/>
              <a:t>: </a:t>
            </a:r>
            <a:r>
              <a:rPr lang="ko-KR" altLang="en-US" dirty="0" smtClean="0"/>
              <a:t>클라이언트에게 권한이 있는 응답을 보낼 수 있는 </a:t>
            </a:r>
            <a:r>
              <a:rPr lang="en-US" altLang="ko-KR" dirty="0" smtClean="0"/>
              <a:t>HTTP </a:t>
            </a:r>
            <a:r>
              <a:rPr lang="ko-KR" altLang="en-US" dirty="0" smtClean="0"/>
              <a:t>서버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228" y="2938541"/>
            <a:ext cx="9558001" cy="279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744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오리진 서버와 중간 서버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포워드 프록시와 </a:t>
            </a:r>
            <a:r>
              <a:rPr lang="ko-KR" altLang="en-US" sz="2000" b="1" dirty="0" err="1" smtClean="0"/>
              <a:t>리버스</a:t>
            </a:r>
            <a:r>
              <a:rPr lang="ko-KR" altLang="en-US" sz="2000" b="1" dirty="0" smtClean="0"/>
              <a:t> 프록시</a:t>
            </a:r>
            <a:endParaRPr lang="en-US" altLang="ko-KR" sz="2000" b="1" dirty="0" smtClean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250818"/>
              </p:ext>
            </p:extLst>
          </p:nvPr>
        </p:nvGraphicFramePr>
        <p:xfrm>
          <a:off x="2508416" y="1492251"/>
          <a:ext cx="6930859" cy="2359816"/>
        </p:xfrm>
        <a:graphic>
          <a:graphicData uri="http://schemas.openxmlformats.org/drawingml/2006/table">
            <a:tbl>
              <a:tblPr/>
              <a:tblGrid>
                <a:gridCol w="1123738">
                  <a:extLst>
                    <a:ext uri="{9D8B030D-6E8A-4147-A177-3AD203B41FA5}">
                      <a16:colId xmlns:a16="http://schemas.microsoft.com/office/drawing/2014/main" val="1581347859"/>
                    </a:ext>
                  </a:extLst>
                </a:gridCol>
                <a:gridCol w="2671507">
                  <a:extLst>
                    <a:ext uri="{9D8B030D-6E8A-4147-A177-3AD203B41FA5}">
                      <a16:colId xmlns:a16="http://schemas.microsoft.com/office/drawing/2014/main" val="3856370841"/>
                    </a:ext>
                  </a:extLst>
                </a:gridCol>
                <a:gridCol w="3135614">
                  <a:extLst>
                    <a:ext uri="{9D8B030D-6E8A-4147-A177-3AD203B41FA5}">
                      <a16:colId xmlns:a16="http://schemas.microsoft.com/office/drawing/2014/main" val="4187485457"/>
                    </a:ext>
                  </a:extLst>
                </a:gridCol>
              </a:tblGrid>
              <a:tr h="243158"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구분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프록시 </a:t>
                      </a:r>
                      <a:r>
                        <a:rPr lang="en-US" altLang="ko-KR" sz="1100" b="0"/>
                        <a:t>(</a:t>
                      </a:r>
                      <a:r>
                        <a:rPr lang="en-US" sz="1100" b="0"/>
                        <a:t>Proxy)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게이트웨이 </a:t>
                      </a:r>
                      <a:r>
                        <a:rPr lang="en-US" altLang="ko-KR" sz="1100" b="0"/>
                        <a:t>(</a:t>
                      </a:r>
                      <a:r>
                        <a:rPr lang="en-US" sz="1100" b="0"/>
                        <a:t>Gateway)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4029250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역할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클라이언트와 서버 사이의 중계자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서로 다른 네트워크</a:t>
                      </a:r>
                      <a:r>
                        <a:rPr lang="en-US" altLang="ko-KR" sz="1100" b="0"/>
                        <a:t>/</a:t>
                      </a:r>
                      <a:r>
                        <a:rPr lang="ko-KR" altLang="en-US" sz="1100" b="0"/>
                        <a:t>프로토콜을 연결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3409426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기능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요청을 대신 전달하거나 캐시</a:t>
                      </a:r>
                      <a:r>
                        <a:rPr lang="en-US" altLang="ko-KR" sz="1100" b="0" dirty="0"/>
                        <a:t>, </a:t>
                      </a:r>
                      <a:r>
                        <a:rPr lang="ko-KR" altLang="en-US" sz="1100" b="0" dirty="0" err="1"/>
                        <a:t>필터링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프로토콜 변환</a:t>
                      </a:r>
                      <a:r>
                        <a:rPr lang="en-US" altLang="ko-KR" sz="1100" b="0"/>
                        <a:t>, </a:t>
                      </a:r>
                      <a:r>
                        <a:rPr lang="ko-KR" altLang="en-US" sz="1100" b="0"/>
                        <a:t>네트워크 구조 변환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9613881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위치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보통 클라이언트 측에 가까움 </a:t>
                      </a:r>
                      <a:r>
                        <a:rPr lang="en-US" altLang="ko-KR" sz="1100" b="0"/>
                        <a:t>(</a:t>
                      </a:r>
                      <a:r>
                        <a:rPr lang="ko-KR" altLang="en-US" sz="1100" b="0"/>
                        <a:t>내부망</a:t>
                      </a:r>
                      <a:r>
                        <a:rPr lang="en-US" altLang="ko-KR" sz="1100" b="0"/>
                        <a:t>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네트워크 경계 지점 </a:t>
                      </a:r>
                      <a:r>
                        <a:rPr lang="en-US" altLang="ko-KR" sz="1100" b="0" dirty="0"/>
                        <a:t>(</a:t>
                      </a:r>
                      <a:r>
                        <a:rPr lang="ko-KR" altLang="en-US" sz="1100" b="0" dirty="0"/>
                        <a:t>내부 ↔ 외부</a:t>
                      </a:r>
                      <a:r>
                        <a:rPr lang="en-US" altLang="ko-KR" sz="1100" b="0" dirty="0"/>
                        <a:t>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0969442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보안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접근 제어</a:t>
                      </a:r>
                      <a:r>
                        <a:rPr lang="en-US" altLang="ko-KR" sz="1100" b="0" dirty="0"/>
                        <a:t>, URL </a:t>
                      </a:r>
                      <a:r>
                        <a:rPr lang="ko-KR" altLang="en-US" sz="1100" b="0" dirty="0" err="1"/>
                        <a:t>필터링</a:t>
                      </a:r>
                      <a:r>
                        <a:rPr lang="en-US" altLang="ko-KR" sz="1100" b="0" dirty="0"/>
                        <a:t>, </a:t>
                      </a:r>
                      <a:r>
                        <a:rPr lang="ko-KR" altLang="en-US" sz="1100" b="0" dirty="0"/>
                        <a:t>사용자 로그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방화벽 기능 포함</a:t>
                      </a:r>
                      <a:r>
                        <a:rPr lang="en-US" altLang="ko-KR" sz="1100" b="0" dirty="0"/>
                        <a:t>, </a:t>
                      </a:r>
                      <a:r>
                        <a:rPr lang="ko-KR" altLang="en-US" sz="1100" b="0" dirty="0"/>
                        <a:t>포맷 변환 등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2403219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예시</a:t>
                      </a:r>
                      <a:endParaRPr lang="ko-KR" altLang="en-US" sz="1100" b="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/>
                        <a:t>웹 프록시 서버 </a:t>
                      </a:r>
                      <a:r>
                        <a:rPr lang="en-US" altLang="ko-KR" sz="1100" b="0"/>
                        <a:t>(squid), </a:t>
                      </a:r>
                      <a:r>
                        <a:rPr lang="ko-KR" altLang="en-US" sz="1100" b="0"/>
                        <a:t>캐시 서버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인터넷 게이트웨이</a:t>
                      </a:r>
                      <a:r>
                        <a:rPr lang="en-US" altLang="ko-KR" sz="1100" b="0" dirty="0"/>
                        <a:t>, </a:t>
                      </a:r>
                      <a:r>
                        <a:rPr lang="ko-KR" altLang="en-US" sz="1100" b="0" dirty="0"/>
                        <a:t>이메일 게이트웨이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7181408"/>
                  </a:ext>
                </a:extLst>
              </a:tr>
              <a:tr h="243158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프로토콜 </a:t>
                      </a:r>
                      <a:r>
                        <a:rPr lang="ko-KR" altLang="en-US" sz="1100" b="0" dirty="0"/>
                        <a:t>변환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없음 </a:t>
                      </a:r>
                      <a:r>
                        <a:rPr lang="en-US" altLang="ko-KR" sz="1100" b="0" dirty="0"/>
                        <a:t>(HTTP</a:t>
                      </a:r>
                      <a:r>
                        <a:rPr lang="ko-KR" altLang="en-US" sz="1100" b="0" dirty="0"/>
                        <a:t>는 </a:t>
                      </a:r>
                      <a:r>
                        <a:rPr lang="en-US" altLang="ko-KR" sz="1100" b="0" dirty="0"/>
                        <a:t>HTTP</a:t>
                      </a:r>
                      <a:r>
                        <a:rPr lang="ko-KR" altLang="en-US" sz="1100" b="0" dirty="0"/>
                        <a:t>로 중계</a:t>
                      </a:r>
                      <a:r>
                        <a:rPr lang="en-US" altLang="ko-KR" sz="1100" b="0" dirty="0"/>
                        <a:t>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가능 </a:t>
                      </a:r>
                      <a:r>
                        <a:rPr lang="en-US" altLang="ko-KR" sz="1100" b="0" dirty="0"/>
                        <a:t>(HTTP ↔ SMTP </a:t>
                      </a:r>
                      <a:r>
                        <a:rPr lang="ko-KR" altLang="en-US" sz="1100" b="0" dirty="0"/>
                        <a:t>등 가능</a:t>
                      </a:r>
                      <a:r>
                        <a:rPr lang="en-US" altLang="ko-KR" sz="1100" b="0" dirty="0"/>
                        <a:t>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8970648"/>
                  </a:ext>
                </a:extLst>
              </a:tr>
              <a:tr h="308414">
                <a:tc>
                  <a:txBody>
                    <a:bodyPr/>
                    <a:lstStyle/>
                    <a:p>
                      <a:r>
                        <a:rPr lang="ko-KR" altLang="en-US" sz="1100" b="0" dirty="0" smtClean="0"/>
                        <a:t>대표 </a:t>
                      </a:r>
                      <a:r>
                        <a:rPr lang="ko-KR" altLang="en-US" sz="1100" b="0" dirty="0"/>
                        <a:t>목적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속도 향상</a:t>
                      </a:r>
                      <a:r>
                        <a:rPr lang="en-US" altLang="ko-KR" sz="1100" b="0" dirty="0"/>
                        <a:t>, </a:t>
                      </a:r>
                      <a:r>
                        <a:rPr lang="ko-KR" altLang="en-US" sz="1100" b="0" dirty="0"/>
                        <a:t>접근 통제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0" dirty="0"/>
                        <a:t>서로 다른 네트워크 연결 및 변환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5313622"/>
                  </a:ext>
                </a:extLst>
              </a:tr>
            </a:tbl>
          </a:graphicData>
        </a:graphic>
      </p:graphicFrame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107" y="4284908"/>
            <a:ext cx="5573118" cy="182799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974" y="4284908"/>
            <a:ext cx="5640981" cy="182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9238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 smtClean="0"/>
              <a:t>고가용성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로드 </a:t>
            </a:r>
            <a:r>
              <a:rPr lang="ko-KR" altLang="en-US" sz="2000" b="1" dirty="0" err="1" smtClean="0"/>
              <a:t>밸런싱과</a:t>
            </a:r>
            <a:r>
              <a:rPr lang="ko-KR" altLang="en-US" sz="2000" b="1" dirty="0" smtClean="0"/>
              <a:t> 스케일링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가용성</a:t>
            </a:r>
            <a:r>
              <a:rPr lang="en-US" altLang="ko-KR" dirty="0"/>
              <a:t> </a:t>
            </a:r>
            <a:r>
              <a:rPr lang="en-US" altLang="ko-KR" dirty="0" smtClean="0"/>
              <a:t>=  </a:t>
            </a:r>
          </a:p>
          <a:p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err="1" smtClean="0"/>
              <a:t>업타임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정상 사용 시간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다운타임</a:t>
            </a:r>
            <a:r>
              <a:rPr lang="en-US" altLang="ko-KR" dirty="0" smtClean="0"/>
              <a:t>: </a:t>
            </a:r>
            <a:r>
              <a:rPr lang="ko-KR" altLang="en-US" dirty="0" smtClean="0"/>
              <a:t>사용이 불가능한 시간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err="1" smtClean="0"/>
              <a:t>고가용성</a:t>
            </a:r>
            <a:r>
              <a:rPr lang="en-US" altLang="ko-KR" dirty="0" smtClean="0"/>
              <a:t>: </a:t>
            </a:r>
            <a:r>
              <a:rPr lang="ko-KR" altLang="en-US" dirty="0" smtClean="0"/>
              <a:t>가용성이 높은</a:t>
            </a:r>
            <a:r>
              <a:rPr lang="en-US" altLang="ko-KR" dirty="0" smtClean="0"/>
              <a:t> =&gt; </a:t>
            </a:r>
            <a:r>
              <a:rPr lang="ko-KR" altLang="en-US" dirty="0" smtClean="0"/>
              <a:t>전체 사용 시간 중 대부분을 사용할 수 있는 특성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112" y="1342114"/>
            <a:ext cx="1553175" cy="72756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003" y="3227250"/>
            <a:ext cx="6810451" cy="317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2553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 smtClean="0"/>
              <a:t>고가용성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로드 </a:t>
            </a:r>
            <a:r>
              <a:rPr lang="ko-KR" altLang="en-US" sz="2000" b="1" dirty="0" err="1" smtClean="0"/>
              <a:t>밸런싱과</a:t>
            </a:r>
            <a:r>
              <a:rPr lang="ko-KR" altLang="en-US" sz="2000" b="1" dirty="0" smtClean="0"/>
              <a:t> 스케일링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로드 </a:t>
            </a:r>
            <a:r>
              <a:rPr lang="ko-KR" altLang="en-US" dirty="0" err="1" smtClean="0"/>
              <a:t>밸런싱</a:t>
            </a:r>
            <a:r>
              <a:rPr lang="en-US" altLang="ko-KR" dirty="0" smtClean="0"/>
              <a:t>: </a:t>
            </a:r>
            <a:r>
              <a:rPr lang="ko-KR" altLang="en-US" dirty="0" smtClean="0"/>
              <a:t>트래픽이 특정 서버에만 몰리지 않게 고른 분배를 하는 기술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로드 </a:t>
            </a:r>
            <a:r>
              <a:rPr lang="ko-KR" altLang="en-US" dirty="0" err="1" smtClean="0"/>
              <a:t>밸런서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HAProxy</a:t>
            </a:r>
            <a:r>
              <a:rPr lang="en-US" altLang="ko-KR" dirty="0" smtClean="0"/>
              <a:t>, Envoy, Nginx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284" y="2361042"/>
            <a:ext cx="4256101" cy="21251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9135" y="4531105"/>
            <a:ext cx="11488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라운드 로빈 알고리즘</a:t>
            </a:r>
            <a:r>
              <a:rPr lang="en-US" altLang="ko-KR" dirty="0" smtClean="0"/>
              <a:t>:</a:t>
            </a:r>
            <a:r>
              <a:rPr lang="ko-KR" altLang="en-US" dirty="0"/>
              <a:t> </a:t>
            </a:r>
            <a:r>
              <a:rPr lang="ko-KR" altLang="en-US" dirty="0" smtClean="0"/>
              <a:t>단순히 서버를 돌아가며 부하를 전달하는 알고리즘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최소 연결 알고리즘</a:t>
            </a:r>
            <a:r>
              <a:rPr lang="en-US" altLang="ko-KR" dirty="0" smtClean="0"/>
              <a:t>: </a:t>
            </a:r>
            <a:r>
              <a:rPr lang="ko-KR" altLang="en-US" dirty="0" smtClean="0"/>
              <a:t>연결이 적은 서버부터 우선적으로 부하를 전달하는 알고리즘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00105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 smtClean="0"/>
              <a:t>고가용성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로드 </a:t>
            </a:r>
            <a:r>
              <a:rPr lang="ko-KR" altLang="en-US" sz="2000" b="1" dirty="0" err="1" smtClean="0"/>
              <a:t>밸런싱과</a:t>
            </a:r>
            <a:r>
              <a:rPr lang="ko-KR" altLang="en-US" sz="2000" b="1" dirty="0" smtClean="0"/>
              <a:t> 스케일링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err="1" smtClean="0"/>
              <a:t>스케일업</a:t>
            </a:r>
            <a:r>
              <a:rPr lang="en-US" altLang="ko-KR" dirty="0" smtClean="0"/>
              <a:t>: </a:t>
            </a:r>
            <a:r>
              <a:rPr lang="ko-KR" altLang="en-US" dirty="0" smtClean="0"/>
              <a:t>기존 서버 부품을 </a:t>
            </a:r>
            <a:r>
              <a:rPr lang="ko-KR" altLang="en-US" dirty="0" err="1" smtClean="0"/>
              <a:t>고사양으로</a:t>
            </a:r>
            <a:r>
              <a:rPr lang="ko-KR" altLang="en-US" dirty="0" smtClean="0"/>
              <a:t> 업그레이드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수직적 확장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err="1" smtClean="0"/>
              <a:t>스케일아웃</a:t>
            </a:r>
            <a:r>
              <a:rPr lang="en-US" altLang="ko-KR" dirty="0" smtClean="0"/>
              <a:t>: </a:t>
            </a:r>
            <a:r>
              <a:rPr lang="ko-KR" altLang="en-US" dirty="0" smtClean="0"/>
              <a:t>기존 서버 부품을 여러 개 비치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수평적 확장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6178" y="2587625"/>
            <a:ext cx="5894101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561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프록시와 안정적인 트래픽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Nginx</a:t>
            </a:r>
            <a:r>
              <a:rPr lang="ko-KR" altLang="en-US" sz="2000" b="1" dirty="0" smtClean="0"/>
              <a:t>로 알아보는 </a:t>
            </a:r>
            <a:r>
              <a:rPr lang="ko-KR" altLang="en-US" sz="2000" b="1" dirty="0" err="1" smtClean="0"/>
              <a:t>로드밸런싱</a:t>
            </a:r>
            <a:endParaRPr lang="en-US" altLang="ko-KR" sz="20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68159" y="3031957"/>
            <a:ext cx="114881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 smtClean="0"/>
              <a:t>실습</a:t>
            </a:r>
            <a:endParaRPr lang="en-US" altLang="ko-KR" sz="8000" b="1" dirty="0" smtClean="0"/>
          </a:p>
        </p:txBody>
      </p:sp>
    </p:spTree>
    <p:extLst>
      <p:ext uri="{BB962C8B-B14F-4D97-AF65-F5344CB8AC3E}">
        <p14:creationId xmlns:p14="http://schemas.microsoft.com/office/powerpoint/2010/main" val="980323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56953" y="3751930"/>
            <a:ext cx="1148818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 smtClean="0"/>
              <a:t>루트 도메인</a:t>
            </a:r>
            <a:r>
              <a:rPr lang="en-US" altLang="ko-KR" sz="2000" dirty="0" smtClean="0"/>
              <a:t>: </a:t>
            </a:r>
            <a:r>
              <a:rPr lang="ko-KR" altLang="en-US" dirty="0" smtClean="0"/>
              <a:t>최상위에 존재하는 보이지 않는 점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최상위 도메인</a:t>
            </a:r>
            <a:r>
              <a:rPr lang="en-US" altLang="ko-KR" dirty="0" smtClean="0"/>
              <a:t>: com, net, org, </a:t>
            </a:r>
            <a:r>
              <a:rPr lang="en-US" altLang="ko-KR" dirty="0" err="1" smtClean="0"/>
              <a:t>kr</a:t>
            </a:r>
            <a:r>
              <a:rPr lang="en-US" altLang="ko-KR" dirty="0" smtClean="0"/>
              <a:t>(</a:t>
            </a:r>
            <a:r>
              <a:rPr lang="ko-KR" altLang="en-US" dirty="0" smtClean="0"/>
              <a:t>한국</a:t>
            </a:r>
            <a:r>
              <a:rPr lang="en-US" altLang="ko-KR" dirty="0" smtClean="0"/>
              <a:t>), </a:t>
            </a:r>
            <a:r>
              <a:rPr lang="en-US" altLang="ko-KR" dirty="0" err="1" smtClean="0"/>
              <a:t>jp</a:t>
            </a:r>
            <a:r>
              <a:rPr lang="en-US" altLang="ko-KR" dirty="0" smtClean="0"/>
              <a:t>(</a:t>
            </a:r>
            <a:r>
              <a:rPr lang="ko-KR" altLang="en-US" dirty="0" smtClean="0"/>
              <a:t>일본</a:t>
            </a:r>
            <a:r>
              <a:rPr lang="en-US" altLang="ko-KR" dirty="0" smtClean="0"/>
              <a:t>), </a:t>
            </a:r>
            <a:r>
              <a:rPr lang="en-US" altLang="ko-KR" dirty="0" err="1" smtClean="0"/>
              <a:t>cn</a:t>
            </a:r>
            <a:r>
              <a:rPr lang="en-US" altLang="ko-KR" dirty="0" smtClean="0"/>
              <a:t>(</a:t>
            </a:r>
            <a:r>
              <a:rPr lang="ko-KR" altLang="en-US" dirty="0" smtClean="0"/>
              <a:t>중국</a:t>
            </a:r>
            <a:r>
              <a:rPr lang="en-US" altLang="ko-KR" dirty="0" smtClean="0"/>
              <a:t>), us(</a:t>
            </a:r>
            <a:r>
              <a:rPr lang="ko-KR" altLang="en-US" dirty="0" smtClean="0"/>
              <a:t>미국</a:t>
            </a:r>
            <a:r>
              <a:rPr lang="en-US" altLang="ko-KR" dirty="0" smtClean="0"/>
              <a:t>)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2</a:t>
            </a:r>
            <a:r>
              <a:rPr lang="ko-KR" altLang="en-US" dirty="0" smtClean="0"/>
              <a:t>단계 도메인</a:t>
            </a:r>
            <a:r>
              <a:rPr lang="en-US" altLang="ko-KR" dirty="0" smtClean="0"/>
              <a:t>: </a:t>
            </a:r>
            <a:r>
              <a:rPr lang="ko-KR" altLang="en-US" dirty="0" smtClean="0"/>
              <a:t>최상위 도메인의 하부 도메인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실제 소유자가 등록한 이름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3</a:t>
            </a:r>
            <a:r>
              <a:rPr lang="ko-KR" altLang="en-US" dirty="0" smtClean="0"/>
              <a:t>단계 도메인</a:t>
            </a:r>
            <a:r>
              <a:rPr lang="en-US" altLang="ko-KR" dirty="0" smtClean="0"/>
              <a:t>: </a:t>
            </a:r>
            <a:r>
              <a:rPr lang="ko-KR" altLang="en-US" dirty="0" smtClean="0"/>
              <a:t>세부 서비스 구분 </a:t>
            </a:r>
            <a:r>
              <a:rPr lang="en-US" altLang="ko-KR" dirty="0" smtClean="0"/>
              <a:t>(</a:t>
            </a:r>
            <a:r>
              <a:rPr lang="ko-KR" altLang="en-US" dirty="0" smtClean="0"/>
              <a:t>예</a:t>
            </a:r>
            <a:r>
              <a:rPr lang="en-US" altLang="ko-KR" dirty="0" smtClean="0"/>
              <a:t>: </a:t>
            </a:r>
            <a:r>
              <a:rPr lang="ko-KR" altLang="en-US" dirty="0" smtClean="0"/>
              <a:t>웹 서버</a:t>
            </a:r>
            <a:r>
              <a:rPr lang="en-US" altLang="ko-KR" dirty="0" smtClean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en-US" altLang="ko-KR" dirty="0" smtClean="0"/>
              <a:t>    -&gt; </a:t>
            </a:r>
            <a:r>
              <a:rPr lang="ko-KR" altLang="en-US" dirty="0" smtClean="0"/>
              <a:t>전체 주소 도메인 네임</a:t>
            </a:r>
            <a:r>
              <a:rPr lang="en-US" altLang="ko-KR" dirty="0" smtClean="0"/>
              <a:t>(FQDN, Fully-Qualified Domain Name)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245" y="1090652"/>
            <a:ext cx="6197246" cy="192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249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세션과 JWT의 차이: 시니어도 틀리는 시스템 디자인 질문 TOP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851" y="686866"/>
            <a:ext cx="10260271" cy="5775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20722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04553" y="792904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 sz="2000" b="1"/>
            </a:pPr>
            <a:r>
              <a:rPr lang="ko-KR" altLang="en-US" dirty="0"/>
              <a:t>발생 가능한 </a:t>
            </a:r>
            <a:r>
              <a:rPr lang="ko-KR" altLang="en-US" dirty="0" smtClean="0"/>
              <a:t>문제점</a:t>
            </a:r>
            <a:endParaRPr lang="en-US" altLang="ko-KR" dirty="0" smtClean="0"/>
          </a:p>
          <a:p>
            <a:pPr>
              <a:defRPr sz="2000" b="1"/>
            </a:pPr>
            <a:endParaRPr lang="ko-KR" altLang="en-US" dirty="0"/>
          </a:p>
          <a:p>
            <a:pPr>
              <a:defRPr sz="1600"/>
            </a:pPr>
            <a:r>
              <a:rPr lang="en-US" altLang="ko-KR" dirty="0"/>
              <a:t>- DNS </a:t>
            </a:r>
            <a:r>
              <a:rPr lang="ko-KR" altLang="en-US" dirty="0"/>
              <a:t>전파 지연</a:t>
            </a:r>
            <a:r>
              <a:rPr lang="en-US" altLang="ko-KR" dirty="0"/>
              <a:t>: DNS </a:t>
            </a:r>
            <a:r>
              <a:rPr lang="ko-KR" altLang="en-US" dirty="0"/>
              <a:t>캐시 영향으로 오래된 </a:t>
            </a:r>
            <a:r>
              <a:rPr lang="en-US" altLang="ko-KR" dirty="0"/>
              <a:t>IP </a:t>
            </a:r>
            <a:r>
              <a:rPr lang="ko-KR" altLang="en-US" dirty="0"/>
              <a:t>사용 가능</a:t>
            </a:r>
          </a:p>
          <a:p>
            <a:pPr>
              <a:defRPr sz="1600"/>
            </a:pPr>
            <a:r>
              <a:rPr lang="en-US" altLang="ko-KR" dirty="0"/>
              <a:t>- </a:t>
            </a:r>
            <a:r>
              <a:rPr lang="ko-KR" altLang="en-US" dirty="0"/>
              <a:t>순간 다운타임</a:t>
            </a:r>
            <a:r>
              <a:rPr lang="en-US" altLang="ko-KR" dirty="0"/>
              <a:t>: </a:t>
            </a:r>
            <a:r>
              <a:rPr lang="ko-KR" altLang="en-US" dirty="0"/>
              <a:t>새 </a:t>
            </a:r>
            <a:r>
              <a:rPr lang="en-US" altLang="ko-KR" dirty="0"/>
              <a:t>EC2 </a:t>
            </a:r>
            <a:r>
              <a:rPr lang="ko-KR" altLang="en-US" dirty="0"/>
              <a:t>준비 전 연결 시 서비스 불안정 발생</a:t>
            </a:r>
          </a:p>
          <a:p>
            <a:pPr>
              <a:defRPr sz="1600"/>
            </a:pPr>
            <a:r>
              <a:rPr lang="en-US" altLang="ko-KR" dirty="0"/>
              <a:t>- Public IP </a:t>
            </a:r>
            <a:r>
              <a:rPr lang="ko-KR" altLang="en-US" dirty="0"/>
              <a:t>고정 어려움</a:t>
            </a:r>
            <a:r>
              <a:rPr lang="en-US" altLang="ko-KR" dirty="0"/>
              <a:t>: </a:t>
            </a:r>
            <a:r>
              <a:rPr lang="ko-KR" altLang="en-US" dirty="0"/>
              <a:t>매 </a:t>
            </a:r>
            <a:r>
              <a:rPr lang="ko-KR" altLang="en-US" dirty="0" err="1"/>
              <a:t>배포마다</a:t>
            </a:r>
            <a:r>
              <a:rPr lang="ko-KR" altLang="en-US" dirty="0"/>
              <a:t> </a:t>
            </a:r>
            <a:r>
              <a:rPr lang="en-US" altLang="ko-KR" dirty="0"/>
              <a:t>IP </a:t>
            </a:r>
            <a:r>
              <a:rPr lang="ko-KR" altLang="en-US" dirty="0"/>
              <a:t>변경 → 운영 번거로움</a:t>
            </a:r>
          </a:p>
          <a:p>
            <a:pPr>
              <a:defRPr sz="1600"/>
            </a:pPr>
            <a:r>
              <a:rPr lang="en-US" altLang="ko-KR" dirty="0"/>
              <a:t>- </a:t>
            </a:r>
            <a:r>
              <a:rPr lang="ko-KR" altLang="en-US" dirty="0"/>
              <a:t>가용성 부족</a:t>
            </a:r>
            <a:r>
              <a:rPr lang="en-US" altLang="ko-KR" dirty="0"/>
              <a:t>: </a:t>
            </a:r>
            <a:r>
              <a:rPr lang="ko-KR" altLang="en-US" dirty="0"/>
              <a:t>단일 </a:t>
            </a:r>
            <a:r>
              <a:rPr lang="en-US" altLang="ko-KR" dirty="0"/>
              <a:t>EC2 </a:t>
            </a:r>
            <a:r>
              <a:rPr lang="ko-KR" altLang="en-US" dirty="0"/>
              <a:t>의존 → 장애 발생 시 전체 중단</a:t>
            </a:r>
          </a:p>
          <a:p>
            <a:pPr>
              <a:defRPr sz="1600"/>
            </a:pPr>
            <a:r>
              <a:rPr lang="en-US" altLang="ko-KR" dirty="0"/>
              <a:t>- </a:t>
            </a:r>
            <a:r>
              <a:rPr lang="ko-KR" altLang="en-US" dirty="0"/>
              <a:t>운영 자동화 부족</a:t>
            </a:r>
            <a:r>
              <a:rPr lang="en-US" altLang="ko-KR" dirty="0"/>
              <a:t>: A</a:t>
            </a:r>
            <a:r>
              <a:rPr lang="ko-KR" altLang="en-US" dirty="0"/>
              <a:t>레코드 수작업 변경 → 자동화 어려움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6389717" y="792904"/>
            <a:ext cx="6096000" cy="16927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 sz="2000" b="1"/>
            </a:pPr>
            <a:r>
              <a:rPr lang="ko-KR" altLang="en-US" dirty="0"/>
              <a:t>개선 </a:t>
            </a:r>
            <a:r>
              <a:rPr lang="ko-KR" altLang="en-US" dirty="0" smtClean="0"/>
              <a:t>방향</a:t>
            </a:r>
            <a:endParaRPr lang="en-US" altLang="ko-KR" dirty="0" smtClean="0"/>
          </a:p>
          <a:p>
            <a:pPr>
              <a:defRPr sz="2000" b="1"/>
            </a:pPr>
            <a:endParaRPr lang="en-US" altLang="ko-KR" dirty="0"/>
          </a:p>
          <a:p>
            <a:pPr>
              <a:defRPr sz="1600"/>
            </a:pPr>
            <a:r>
              <a:rPr lang="en-US" altLang="ko-KR" dirty="0"/>
              <a:t>- Elastic IP </a:t>
            </a:r>
            <a:r>
              <a:rPr lang="ko-KR" altLang="en-US" dirty="0"/>
              <a:t>활용 → </a:t>
            </a:r>
            <a:r>
              <a:rPr lang="en-US" altLang="ko-KR" dirty="0"/>
              <a:t>Public IP </a:t>
            </a:r>
            <a:r>
              <a:rPr lang="ko-KR" altLang="en-US" dirty="0"/>
              <a:t>고정</a:t>
            </a:r>
          </a:p>
          <a:p>
            <a:pPr>
              <a:defRPr sz="1600"/>
            </a:pPr>
            <a:r>
              <a:rPr lang="en-US" altLang="ko-KR" dirty="0"/>
              <a:t>- Auto Scaling + Load Balancer </a:t>
            </a:r>
            <a:r>
              <a:rPr lang="ko-KR" altLang="en-US" dirty="0"/>
              <a:t>도입 → </a:t>
            </a:r>
            <a:r>
              <a:rPr lang="ko-KR" altLang="en-US" dirty="0" err="1"/>
              <a:t>무중단</a:t>
            </a:r>
            <a:r>
              <a:rPr lang="ko-KR" altLang="en-US" dirty="0"/>
              <a:t> 배포</a:t>
            </a:r>
          </a:p>
          <a:p>
            <a:pPr>
              <a:defRPr sz="1600"/>
            </a:pPr>
            <a:r>
              <a:rPr lang="en-US" altLang="ko-KR" dirty="0"/>
              <a:t>- </a:t>
            </a:r>
            <a:r>
              <a:rPr lang="ko-KR" altLang="en-US" dirty="0"/>
              <a:t>블루</a:t>
            </a:r>
            <a:r>
              <a:rPr lang="en-US" altLang="ko-KR" dirty="0"/>
              <a:t>-</a:t>
            </a:r>
            <a:r>
              <a:rPr lang="ko-KR" altLang="en-US" dirty="0"/>
              <a:t>그린</a:t>
            </a:r>
            <a:r>
              <a:rPr lang="en-US" altLang="ko-KR" dirty="0"/>
              <a:t>, Canary </a:t>
            </a:r>
            <a:r>
              <a:rPr lang="ko-KR" altLang="en-US" dirty="0"/>
              <a:t>배포 등 점진적 전환 방식 도입</a:t>
            </a:r>
          </a:p>
          <a:p>
            <a:pPr>
              <a:defRPr sz="1600"/>
            </a:pPr>
            <a:r>
              <a:rPr lang="en-US" altLang="ko-KR" dirty="0"/>
              <a:t>- </a:t>
            </a:r>
            <a:r>
              <a:rPr lang="en-US" altLang="ko-KR" dirty="0" err="1"/>
              <a:t>IaC</a:t>
            </a:r>
            <a:r>
              <a:rPr lang="en-US" altLang="ko-KR" dirty="0"/>
              <a:t>, CI/CD </a:t>
            </a:r>
            <a:r>
              <a:rPr lang="ko-KR" altLang="en-US" dirty="0"/>
              <a:t>파이프라인 구축 → 운영 자동화</a:t>
            </a:r>
            <a:endParaRPr lang="ko-KR" altLang="en-US" dirty="0"/>
          </a:p>
        </p:txBody>
      </p:sp>
      <p:pic>
        <p:nvPicPr>
          <p:cNvPr id="2050" name="Picture 2" descr="52. Route53 이란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631" y="2731896"/>
            <a:ext cx="7616827" cy="4081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4369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DNS</a:t>
            </a:r>
            <a:r>
              <a:rPr lang="ko-KR" altLang="en-US" sz="2000" b="1" dirty="0" smtClean="0"/>
              <a:t>와 </a:t>
            </a:r>
            <a:r>
              <a:rPr lang="en-US" altLang="ko-KR" sz="2000" b="1" dirty="0" smtClean="0"/>
              <a:t>URI/URL</a:t>
            </a:r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도메인 네임 시스템</a:t>
            </a:r>
            <a:r>
              <a:rPr lang="en-US" altLang="ko-KR" dirty="0" smtClean="0"/>
              <a:t>(DNS): </a:t>
            </a:r>
            <a:r>
              <a:rPr lang="ko-KR" altLang="en-US" dirty="0" smtClean="0"/>
              <a:t>계층적 형태를 이룬 도메인 네임 관리 체계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059" y="1901631"/>
            <a:ext cx="6388574" cy="34504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9134" y="5809264"/>
            <a:ext cx="11488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로컬 네임 서버에 </a:t>
            </a:r>
            <a:r>
              <a:rPr lang="ko-KR" altLang="en-US" dirty="0" err="1" smtClean="0"/>
              <a:t>캐시되어</a:t>
            </a:r>
            <a:r>
              <a:rPr lang="ko-KR" altLang="en-US" dirty="0" smtClean="0"/>
              <a:t> 있는 주소가 아닌 경우 각각의 계층 서버에서 탐색 후 연결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4380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4" y="1174984"/>
            <a:ext cx="1148818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DNS</a:t>
            </a:r>
            <a:r>
              <a:rPr lang="ko-KR" altLang="en-US" sz="2000" b="1" dirty="0" smtClean="0"/>
              <a:t>와 </a:t>
            </a:r>
            <a:r>
              <a:rPr lang="en-US" altLang="ko-KR" sz="2000" b="1" dirty="0" smtClean="0"/>
              <a:t>URI/URL</a:t>
            </a:r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자원</a:t>
            </a:r>
            <a:r>
              <a:rPr lang="en-US" altLang="ko-KR" dirty="0" smtClean="0"/>
              <a:t>: </a:t>
            </a:r>
            <a:r>
              <a:rPr lang="ko-KR" altLang="en-US" dirty="0" smtClean="0"/>
              <a:t>네트워크 상의 메시지를 통해 주고받는 대상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URI: </a:t>
            </a:r>
            <a:r>
              <a:rPr lang="ko-KR" altLang="en-US" dirty="0" smtClean="0"/>
              <a:t>웹 상에서 자원을 식별하기 위한 정보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en-US" altLang="ko-KR" dirty="0" smtClean="0"/>
              <a:t>URN:</a:t>
            </a:r>
            <a:r>
              <a:rPr lang="ko-KR" altLang="en-US" dirty="0"/>
              <a:t> </a:t>
            </a:r>
            <a:r>
              <a:rPr lang="ko-KR" altLang="en-US" dirty="0" smtClean="0"/>
              <a:t>이름으로 자원을 식별하는 방식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en-US" altLang="ko-KR" dirty="0" smtClean="0"/>
              <a:t>URL: </a:t>
            </a:r>
            <a:r>
              <a:rPr lang="ko-KR" altLang="en-US" dirty="0" smtClean="0"/>
              <a:t>위치로 자원을 식별하는 방식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4" y="3567129"/>
            <a:ext cx="9518176" cy="130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251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2588147"/>
            <a:ext cx="1148818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b="1" dirty="0" smtClean="0"/>
              <a:t>scheme</a:t>
            </a:r>
          </a:p>
          <a:p>
            <a:pPr lvl="1"/>
            <a:r>
              <a:rPr lang="en-US" altLang="ko-KR" dirty="0" smtClean="0"/>
              <a:t>- </a:t>
            </a:r>
            <a:r>
              <a:rPr lang="ko-KR" altLang="en-US" dirty="0" smtClean="0"/>
              <a:t>자원에 접근하는 방법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일반적으로 프로토콜이 명시됨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b="1" dirty="0" smtClean="0"/>
              <a:t>authority</a:t>
            </a:r>
          </a:p>
          <a:p>
            <a:pPr lvl="1"/>
            <a:r>
              <a:rPr lang="en-US" altLang="ko-KR" dirty="0" smtClean="0"/>
              <a:t>- IP </a:t>
            </a:r>
            <a:r>
              <a:rPr lang="ko-KR" altLang="en-US" dirty="0" smtClean="0"/>
              <a:t>주소나 도메인 네임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b="1" dirty="0"/>
              <a:t>p</a:t>
            </a:r>
            <a:r>
              <a:rPr lang="en-US" altLang="ko-KR" b="1" dirty="0" smtClean="0"/>
              <a:t>ath</a:t>
            </a:r>
          </a:p>
          <a:p>
            <a:pPr lvl="1"/>
            <a:r>
              <a:rPr lang="en-US" altLang="ko-KR" dirty="0" smtClean="0"/>
              <a:t>- </a:t>
            </a:r>
            <a:r>
              <a:rPr lang="ko-KR" altLang="en-US" dirty="0" smtClean="0"/>
              <a:t>자원이 위치하고 있는 경로 </a:t>
            </a:r>
            <a:r>
              <a:rPr lang="en-US" altLang="ko-KR" dirty="0" smtClean="0"/>
              <a:t>ex) /home/images/a.png</a:t>
            </a:r>
          </a:p>
          <a:p>
            <a:pPr marL="342900" indent="-342900">
              <a:buAutoNum type="arabicPeriod"/>
            </a:pPr>
            <a:r>
              <a:rPr lang="en-US" altLang="ko-KR" b="1" dirty="0"/>
              <a:t>q</a:t>
            </a:r>
            <a:r>
              <a:rPr lang="en-US" altLang="ko-KR" b="1" dirty="0" smtClean="0"/>
              <a:t>uery</a:t>
            </a:r>
          </a:p>
          <a:p>
            <a:pPr lvl="1"/>
            <a:r>
              <a:rPr lang="en-US" altLang="ko-KR" dirty="0" smtClean="0"/>
              <a:t>- URL</a:t>
            </a:r>
            <a:r>
              <a:rPr lang="ko-KR" altLang="en-US" dirty="0" smtClean="0"/>
              <a:t>에 대한 매개변수 역할의 문자열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</a:t>
            </a:r>
            <a:r>
              <a:rPr lang="en-US" altLang="ko-KR" dirty="0"/>
              <a:t>=</a:t>
            </a:r>
            <a:r>
              <a:rPr lang="ko-KR" altLang="en-US" dirty="0" err="1" smtClean="0"/>
              <a:t>밸류의</a:t>
            </a:r>
            <a:r>
              <a:rPr lang="ko-KR" altLang="en-US" dirty="0" smtClean="0"/>
              <a:t> 형태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b="1" dirty="0"/>
              <a:t>f</a:t>
            </a:r>
            <a:r>
              <a:rPr lang="en-US" altLang="ko-KR" b="1" dirty="0" smtClean="0"/>
              <a:t>ragment</a:t>
            </a:r>
          </a:p>
          <a:p>
            <a:pPr lvl="1"/>
            <a:r>
              <a:rPr lang="en-US" altLang="ko-KR" dirty="0" smtClean="0"/>
              <a:t>- </a:t>
            </a:r>
            <a:r>
              <a:rPr lang="ko-KR" altLang="en-US" dirty="0" smtClean="0"/>
              <a:t>자원의 일부분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한 조각을 가리키기 위한 정보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152" y="1047136"/>
            <a:ext cx="9518176" cy="130563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584" y="5450469"/>
            <a:ext cx="6292351" cy="75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238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1019584"/>
            <a:ext cx="1148818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HTTP</a:t>
            </a:r>
            <a:r>
              <a:rPr lang="ko-KR" altLang="en-US" sz="2000" b="1" dirty="0" smtClean="0"/>
              <a:t>의 특징과 메시지 구조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HTTP</a:t>
            </a:r>
            <a:r>
              <a:rPr lang="ko-KR" altLang="en-US" dirty="0" smtClean="0"/>
              <a:t>의 특징</a:t>
            </a:r>
            <a:endParaRPr lang="en-US" altLang="ko-KR" dirty="0" smtClean="0"/>
          </a:p>
          <a:p>
            <a:pPr marL="800100" lvl="1" indent="-342900">
              <a:buAutoNum type="arabicParenR"/>
            </a:pPr>
            <a:r>
              <a:rPr lang="ko-KR" altLang="en-US" dirty="0" smtClean="0"/>
              <a:t>요청 응답 기반 프로토콜</a:t>
            </a:r>
            <a:endParaRPr lang="en-US" altLang="ko-KR" dirty="0" smtClean="0"/>
          </a:p>
          <a:p>
            <a:pPr marL="800100" lvl="1" indent="-342900">
              <a:buAutoNum type="arabicParenR"/>
            </a:pPr>
            <a:r>
              <a:rPr lang="ko-KR" altLang="en-US" dirty="0" smtClean="0"/>
              <a:t>미디어 독립적 프로토콜</a:t>
            </a:r>
            <a:endParaRPr lang="en-US" altLang="ko-KR" dirty="0" smtClean="0"/>
          </a:p>
          <a:p>
            <a:pPr marL="800100" lvl="1" indent="-342900">
              <a:buAutoNum type="arabicParenR"/>
            </a:pPr>
            <a:r>
              <a:rPr lang="ko-KR" altLang="en-US" dirty="0" err="1" smtClean="0"/>
              <a:t>스테이트리스</a:t>
            </a:r>
            <a:r>
              <a:rPr lang="ko-KR" altLang="en-US" dirty="0" smtClean="0"/>
              <a:t> 프로토콜</a:t>
            </a:r>
            <a:endParaRPr lang="en-US" altLang="ko-KR" dirty="0" smtClean="0"/>
          </a:p>
          <a:p>
            <a:pPr marL="800100" lvl="1" indent="-342900">
              <a:buAutoNum type="arabicParenR"/>
            </a:pPr>
            <a:r>
              <a:rPr lang="ko-KR" altLang="en-US" dirty="0" smtClean="0"/>
              <a:t>지속 연결 프로토콜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49134" y="3549424"/>
            <a:ext cx="1148818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1. </a:t>
            </a:r>
            <a:r>
              <a:rPr lang="ko-KR" altLang="en-US" sz="2000" b="1" dirty="0" smtClean="0"/>
              <a:t>요청 응답 기반 프로토콜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요청을 보내는 클라이언트와 응답을 보내는 서버가 서로 </a:t>
            </a:r>
            <a:r>
              <a:rPr lang="en-US" altLang="ko-KR" dirty="0" smtClean="0"/>
              <a:t>HTTP </a:t>
            </a:r>
            <a:r>
              <a:rPr lang="ko-KR" altLang="en-US" dirty="0" smtClean="0"/>
              <a:t>요청</a:t>
            </a:r>
            <a:r>
              <a:rPr lang="en-US" altLang="ko-KR" dirty="0" smtClean="0"/>
              <a:t>/</a:t>
            </a:r>
            <a:r>
              <a:rPr lang="ko-KR" altLang="en-US" dirty="0" smtClean="0"/>
              <a:t>응답 메시지를 주고받는 구조로 작동</a:t>
            </a:r>
            <a:endParaRPr lang="ko-KR" altLang="en-US" dirty="0"/>
          </a:p>
        </p:txBody>
      </p:sp>
      <p:pic>
        <p:nvPicPr>
          <p:cNvPr id="1026" name="Picture 2" descr="HTTP 통신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634" y="4694811"/>
            <a:ext cx="5562425" cy="1810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8685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5899265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2. </a:t>
            </a:r>
            <a:r>
              <a:rPr lang="ko-KR" altLang="en-US" sz="2000" b="1" dirty="0" smtClean="0"/>
              <a:t>미디어 독립적 프로토콜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미디어 타입에 특별한 제한을 두지 않고 독립적으로 작동이 가능하다</a:t>
            </a:r>
            <a:r>
              <a:rPr lang="en-US" altLang="ko-KR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주고받는 자원의 특성과 무관하게 자원을 주고받는 수단의 역할만 수행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타입</a:t>
            </a:r>
            <a:r>
              <a:rPr lang="en-US" altLang="ko-KR" dirty="0" smtClean="0"/>
              <a:t>/</a:t>
            </a:r>
            <a:r>
              <a:rPr lang="ko-KR" altLang="en-US" dirty="0" smtClean="0"/>
              <a:t>서브타입의 형식으로 구성</a:t>
            </a:r>
            <a:endParaRPr lang="en-US" altLang="ko-KR" dirty="0" smtClean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타입</a:t>
            </a:r>
            <a:r>
              <a:rPr lang="en-US" altLang="ko-KR" dirty="0" smtClean="0"/>
              <a:t>: </a:t>
            </a:r>
            <a:r>
              <a:rPr lang="ko-KR" altLang="en-US" dirty="0" smtClean="0"/>
              <a:t>데이터의 유형</a:t>
            </a: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ko-KR" altLang="en-US" dirty="0" smtClean="0"/>
              <a:t>서브타입</a:t>
            </a:r>
            <a:r>
              <a:rPr lang="en-US" altLang="ko-KR" dirty="0" smtClean="0"/>
              <a:t>: </a:t>
            </a:r>
            <a:r>
              <a:rPr lang="ko-KR" altLang="en-US" dirty="0" smtClean="0"/>
              <a:t>주어진 타입에 대한 세부 유형</a:t>
            </a:r>
            <a:endParaRPr lang="en-US" altLang="ko-KR" dirty="0" smtClean="0"/>
          </a:p>
        </p:txBody>
      </p:sp>
      <p:grpSp>
        <p:nvGrpSpPr>
          <p:cNvPr id="5" name="그룹 4"/>
          <p:cNvGrpSpPr/>
          <p:nvPr/>
        </p:nvGrpSpPr>
        <p:grpSpPr>
          <a:xfrm>
            <a:off x="6473883" y="875720"/>
            <a:ext cx="5107372" cy="5344810"/>
            <a:chOff x="555862" y="2363853"/>
            <a:chExt cx="5107372" cy="534481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5862" y="2363853"/>
              <a:ext cx="5107371" cy="2855847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3"/>
            <a:srcRect t="1460"/>
            <a:stretch/>
          </p:blipFill>
          <p:spPr>
            <a:xfrm>
              <a:off x="619125" y="5114925"/>
              <a:ext cx="5044109" cy="25937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4804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5" y="290945"/>
            <a:ext cx="6334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응용 계층</a:t>
            </a:r>
            <a:r>
              <a:rPr lang="en-US" altLang="ko-KR" sz="3200" b="1" dirty="0"/>
              <a:t> </a:t>
            </a:r>
            <a:r>
              <a:rPr lang="en-US" altLang="ko-KR" sz="3200" b="1" dirty="0" smtClean="0"/>
              <a:t>- HTTP</a:t>
            </a:r>
            <a:r>
              <a:rPr lang="ko-KR" altLang="en-US" sz="3200" b="1" dirty="0" smtClean="0"/>
              <a:t>의 기초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35" y="936457"/>
            <a:ext cx="114881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3. </a:t>
            </a:r>
            <a:r>
              <a:rPr lang="ko-KR" altLang="en-US" sz="2000" b="1" dirty="0" err="1" smtClean="0"/>
              <a:t>스테이트리스</a:t>
            </a:r>
            <a:r>
              <a:rPr lang="ko-KR" altLang="en-US" sz="2000" b="1" dirty="0" smtClean="0"/>
              <a:t> 프로토콜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서버는 </a:t>
            </a:r>
            <a:r>
              <a:rPr lang="en-US" altLang="ko-KR" dirty="0" smtClean="0"/>
              <a:t>HTTP </a:t>
            </a:r>
            <a:r>
              <a:rPr lang="ko-KR" altLang="en-US" dirty="0" smtClean="0"/>
              <a:t>요청을 보낸 클라이언트 관련 상태를 저장하지 않음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-&gt; </a:t>
            </a:r>
            <a:r>
              <a:rPr lang="ko-KR" altLang="en-US" dirty="0" smtClean="0"/>
              <a:t>많은 클라이언트와 동시 상호작용으로 부담 증가하기 때문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b="1" dirty="0" smtClean="0"/>
              <a:t>확장성</a:t>
            </a:r>
            <a:r>
              <a:rPr lang="ko-KR" altLang="en-US" dirty="0" smtClean="0"/>
              <a:t>과 </a:t>
            </a:r>
            <a:r>
              <a:rPr lang="ko-KR" altLang="en-US" b="1" dirty="0" smtClean="0"/>
              <a:t>견고성</a:t>
            </a:r>
            <a:r>
              <a:rPr lang="ko-KR" altLang="en-US" dirty="0" smtClean="0"/>
              <a:t>이 중요한 설계 목표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050" name="Picture 2" descr="네트워크] HTTP - SUJIN DEV NOTE 📝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9495" y="2657569"/>
            <a:ext cx="7127875" cy="4068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172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1074</Words>
  <Application>Microsoft Office PowerPoint</Application>
  <PresentationFormat>와이드스크린</PresentationFormat>
  <Paragraphs>206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5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</dc:creator>
  <cp:lastModifiedBy>한</cp:lastModifiedBy>
  <cp:revision>13</cp:revision>
  <dcterms:created xsi:type="dcterms:W3CDTF">2025-06-07T13:48:40Z</dcterms:created>
  <dcterms:modified xsi:type="dcterms:W3CDTF">2025-06-11T04:52:45Z</dcterms:modified>
</cp:coreProperties>
</file>

<file path=docProps/thumbnail.jpeg>
</file>